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9" r:id="rId2"/>
    <p:sldId id="266" r:id="rId3"/>
    <p:sldId id="328" r:id="rId4"/>
    <p:sldId id="329" r:id="rId5"/>
    <p:sldId id="330" r:id="rId6"/>
    <p:sldId id="331" r:id="rId7"/>
    <p:sldId id="332" r:id="rId8"/>
    <p:sldId id="308" r:id="rId9"/>
    <p:sldId id="309" r:id="rId10"/>
    <p:sldId id="319" r:id="rId11"/>
    <p:sldId id="318" r:id="rId12"/>
    <p:sldId id="321" r:id="rId13"/>
    <p:sldId id="320" r:id="rId14"/>
    <p:sldId id="322" r:id="rId15"/>
    <p:sldId id="323" r:id="rId16"/>
    <p:sldId id="324" r:id="rId17"/>
    <p:sldId id="325" r:id="rId18"/>
    <p:sldId id="317" r:id="rId19"/>
    <p:sldId id="311" r:id="rId20"/>
    <p:sldId id="310" r:id="rId21"/>
    <p:sldId id="314" r:id="rId22"/>
    <p:sldId id="315" r:id="rId23"/>
    <p:sldId id="283" r:id="rId24"/>
    <p:sldId id="326" r:id="rId25"/>
    <p:sldId id="312" r:id="rId26"/>
    <p:sldId id="316" r:id="rId27"/>
    <p:sldId id="278" r:id="rId28"/>
    <p:sldId id="313" r:id="rId29"/>
    <p:sldId id="327" r:id="rId30"/>
    <p:sldId id="333" r:id="rId31"/>
    <p:sldId id="334" r:id="rId32"/>
    <p:sldId id="335" r:id="rId33"/>
    <p:sldId id="303" r:id="rId34"/>
    <p:sldId id="304" r:id="rId35"/>
    <p:sldId id="305" r:id="rId36"/>
    <p:sldId id="306" r:id="rId37"/>
    <p:sldId id="307" r:id="rId38"/>
    <p:sldId id="292" r:id="rId39"/>
  </p:sldIdLst>
  <p:sldSz cx="12192000" cy="6858000"/>
  <p:notesSz cx="7010400" cy="92964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775" autoAdjust="0"/>
  </p:normalViewPr>
  <p:slideViewPr>
    <p:cSldViewPr snapToGrid="0">
      <p:cViewPr varScale="1">
        <p:scale>
          <a:sx n="72" d="100"/>
          <a:sy n="72" d="100"/>
        </p:scale>
        <p:origin x="17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E05622F-ACDA-419F-98F3-0248148DEB7E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D99D7C4-2660-42C3-8AD3-69F4F2630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29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E634F30-5789-4B6C-B66A-30D980E2AB40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8EB796-9F86-409E-9491-016056A02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0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regulation will lead</a:t>
            </a:r>
            <a:r>
              <a:rPr lang="en-US" baseline="0" dirty="0" smtClean="0"/>
              <a:t> to reductions in particulate matter in the air, reducing asthma &amp; heart attacks? That counts!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because theory is the same, the</a:t>
            </a:r>
            <a:r>
              <a:rPr lang="en-US" baseline="0" dirty="0" smtClean="0"/>
              <a:t> beginning of the semester will be joint with Weimer’s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4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1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78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Diversity – to</a:t>
            </a:r>
            <a:r>
              <a:rPr lang="en-US" baseline="0" dirty="0" smtClean="0"/>
              <a:t> me the main thing we can do in class is to create a welcoming learning environment</a:t>
            </a:r>
          </a:p>
          <a:p>
            <a:r>
              <a:rPr lang="en-US" baseline="0" dirty="0" smtClean="0"/>
              <a:t>Use these to agree on how we want to manage our shared learning environment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3 knocks for off-topic</a:t>
            </a:r>
          </a:p>
          <a:p>
            <a:r>
              <a:rPr lang="en-US" baseline="0" dirty="0" smtClean="0"/>
              <a:t>Rule of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33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Diversity – to</a:t>
            </a:r>
            <a:r>
              <a:rPr lang="en-US" baseline="0" dirty="0" smtClean="0"/>
              <a:t> me the main thing we can do in class is to create a welcoming learning environment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religious observance will require that you miss class time, please notify me within the first two weeks of class of the specific days or dates on which you request relief.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5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Randomly </a:t>
            </a:r>
            <a:r>
              <a:rPr lang="en-US" dirty="0" smtClean="0"/>
              <a:t>assigned to note take on laptop or by </a:t>
            </a:r>
            <a:r>
              <a:rPr lang="en-US" dirty="0" smtClean="0"/>
              <a:t>hand.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Randomization </a:t>
            </a:r>
            <a:r>
              <a:rPr lang="en-US" baseline="0" dirty="0" smtClean="0"/>
              <a:t>ensures that on average the students using electronics in a study are comparable to those who aren’t. Those who took notes on laptops understood the material </a:t>
            </a:r>
            <a:r>
              <a:rPr lang="en-US" baseline="0" dirty="0" smtClean="0"/>
              <a:t>worse.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Students </a:t>
            </a:r>
            <a:r>
              <a:rPr lang="en-US" baseline="0" dirty="0" smtClean="0"/>
              <a:t>using a laptop also distract their colleagues. 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Real-world</a:t>
            </a:r>
            <a:r>
              <a:rPr lang="en-US" dirty="0" smtClean="0"/>
              <a:t>: </a:t>
            </a:r>
            <a:r>
              <a:rPr lang="en-US" dirty="0"/>
              <a:t>United States Military Academy (USMA): electronics, no electronics, tablets flat on table (same teacher teaches several sections)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8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me for needed accommodations</a:t>
            </a:r>
          </a:p>
          <a:p>
            <a:r>
              <a:rPr lang="en-US" dirty="0" smtClean="0"/>
              <a:t>Have</a:t>
            </a:r>
            <a:r>
              <a:rPr lang="en-US" baseline="0" dirty="0" smtClean="0"/>
              <a:t> mentioned this to Prof Weimer – he feels less strongly about it and is leaning more towards a soft ban; if problematic let’s discuss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4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usually talk about my</a:t>
            </a:r>
            <a:r>
              <a:rPr lang="en-US" baseline="0" dirty="0" smtClean="0"/>
              <a:t> research a bit but in the interest of time I will save that for later in the </a:t>
            </a:r>
            <a:r>
              <a:rPr lang="en-US" baseline="0" dirty="0" err="1" smtClean="0"/>
              <a:t>semster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3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on our policy-maker hats. What should we think about? Turn</a:t>
            </a:r>
            <a:r>
              <a:rPr lang="en-US" baseline="0" dirty="0" smtClean="0"/>
              <a:t> to the person next to you, introduce yourself, and chat for a few minutes about this question.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Cost? </a:t>
            </a:r>
          </a:p>
          <a:p>
            <a:r>
              <a:rPr lang="en-US" dirty="0" smtClean="0"/>
              <a:t>…to government?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Phase 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KShs.13.5 Billion to add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 to 1.5 million households ($130 million)</a:t>
            </a:r>
          </a:p>
          <a:p>
            <a:r>
              <a:rPr lang="en-US" dirty="0" smtClean="0"/>
              <a:t>…</a:t>
            </a:r>
            <a:r>
              <a:rPr lang="en-US" baseline="0" dirty="0" smtClean="0"/>
              <a:t>to individuals?</a:t>
            </a:r>
          </a:p>
          <a:p>
            <a:r>
              <a:rPr lang="en-US" baseline="0" dirty="0" smtClean="0"/>
              <a:t>…to society? (how is electricity generated?)</a:t>
            </a:r>
          </a:p>
          <a:p>
            <a:endParaRPr lang="en-US" dirty="0" smtClean="0"/>
          </a:p>
          <a:p>
            <a:r>
              <a:rPr lang="en-US" dirty="0" smtClean="0"/>
              <a:t>Benefits?</a:t>
            </a:r>
          </a:p>
          <a:p>
            <a:r>
              <a:rPr lang="en-US" dirty="0" smtClean="0"/>
              <a:t>… how much do</a:t>
            </a:r>
            <a:r>
              <a:rPr lang="en-US" baseline="0" dirty="0" smtClean="0"/>
              <a:t> these households value it?</a:t>
            </a:r>
          </a:p>
          <a:p>
            <a:r>
              <a:rPr lang="en-US" baseline="0" dirty="0" smtClean="0"/>
              <a:t>… what if we consider air quality impacts of cooking w/ cleaner fuels?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2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on our policy-maker hats. What should we think about?</a:t>
            </a:r>
          </a:p>
          <a:p>
            <a:endParaRPr lang="en-US" dirty="0" smtClean="0"/>
          </a:p>
          <a:p>
            <a:r>
              <a:rPr lang="en-US" dirty="0" smtClean="0"/>
              <a:t>Cost? </a:t>
            </a:r>
          </a:p>
          <a:p>
            <a:r>
              <a:rPr lang="en-US" dirty="0" smtClean="0"/>
              <a:t>…to government?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Phase 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KShs.13.5 Billion to add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 to 1.5 million households ($130 million)</a:t>
            </a:r>
          </a:p>
          <a:p>
            <a:r>
              <a:rPr lang="en-US" dirty="0" smtClean="0"/>
              <a:t>…</a:t>
            </a:r>
            <a:r>
              <a:rPr lang="en-US" baseline="0" dirty="0" smtClean="0"/>
              <a:t>to individuals?</a:t>
            </a:r>
          </a:p>
          <a:p>
            <a:r>
              <a:rPr lang="en-US" baseline="0" dirty="0" smtClean="0"/>
              <a:t>…to society? (how is electricity generated?)</a:t>
            </a:r>
          </a:p>
          <a:p>
            <a:endParaRPr lang="en-US" dirty="0" smtClean="0"/>
          </a:p>
          <a:p>
            <a:r>
              <a:rPr lang="en-US" dirty="0" smtClean="0"/>
              <a:t>Benefits?</a:t>
            </a:r>
          </a:p>
          <a:p>
            <a:r>
              <a:rPr lang="en-US" dirty="0" smtClean="0"/>
              <a:t>… how much do</a:t>
            </a:r>
            <a:r>
              <a:rPr lang="en-US" baseline="0" dirty="0" smtClean="0"/>
              <a:t> these households value it?</a:t>
            </a:r>
          </a:p>
          <a:p>
            <a:r>
              <a:rPr lang="en-US" baseline="0" dirty="0" smtClean="0"/>
              <a:t>… what if we consider air quality impacts of cooking w/ cleaner fuels?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3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on our policy-maker hats. What should we think about?</a:t>
            </a:r>
          </a:p>
          <a:p>
            <a:endParaRPr lang="en-US" dirty="0" smtClean="0"/>
          </a:p>
          <a:p>
            <a:r>
              <a:rPr lang="en-US" dirty="0" smtClean="0"/>
              <a:t>Cost? </a:t>
            </a:r>
          </a:p>
          <a:p>
            <a:r>
              <a:rPr lang="en-US" dirty="0" smtClean="0"/>
              <a:t>…to government?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Phase 1: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KShs.13.5 Billion to add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 to 1.5 million households ($130 million)</a:t>
            </a:r>
          </a:p>
          <a:p>
            <a:r>
              <a:rPr lang="en-US" dirty="0" smtClean="0"/>
              <a:t>…</a:t>
            </a:r>
            <a:r>
              <a:rPr lang="en-US" baseline="0" dirty="0" smtClean="0"/>
              <a:t>to individuals?</a:t>
            </a:r>
          </a:p>
          <a:p>
            <a:r>
              <a:rPr lang="en-US" baseline="0" dirty="0" smtClean="0"/>
              <a:t>…to society? (how is electricity generated?)</a:t>
            </a:r>
          </a:p>
          <a:p>
            <a:endParaRPr lang="en-US" baseline="0" dirty="0" smtClean="0"/>
          </a:p>
          <a:p>
            <a:r>
              <a:rPr lang="en-US" dirty="0" smtClean="0"/>
              <a:t>Benefits?</a:t>
            </a:r>
          </a:p>
          <a:p>
            <a:r>
              <a:rPr lang="en-US" dirty="0" smtClean="0"/>
              <a:t>… how much do</a:t>
            </a:r>
            <a:r>
              <a:rPr lang="en-US" baseline="0" dirty="0" smtClean="0"/>
              <a:t> these households value it?</a:t>
            </a:r>
          </a:p>
          <a:p>
            <a:r>
              <a:rPr lang="en-US" baseline="0" dirty="0" smtClean="0"/>
              <a:t>… what if we consider air quality impacts of cooking w/ cleaner fuels?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9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3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93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 from enacting a rule outside of the specifically designed to create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796-9F86-409E-9491-016056A026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49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7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5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2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0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068CB-BF4B-4E34-8F25-040A6FDB5717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5ADE-08B6-4BF4-AB23-407AC8CCB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tjernst.github.io/CBA/#course-requirements-and-grad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tjernst.github.io/CBA/#schedu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etjernst.github.io/CBA/#detailed-schedule-of-reading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tjernst.github.io/CBA/#schedu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tjernst.github.io/CBA/#detailed-schedule-of-reading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wisc.edu/courses/116354/pages/getting-started-with-teams-and-google-resourc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3590724_a65ab7d04d_o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0"/>
            <a:ext cx="102901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4724" y="3509963"/>
            <a:ext cx="2682485" cy="1648191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74724" y="3509963"/>
            <a:ext cx="2682485" cy="905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PA 881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274723" y="4415271"/>
            <a:ext cx="2682486" cy="965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International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Benefit Analysis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58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-12357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Should the Kenyan government expand the electricity network to reach millions of rural households?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Should the Kenyan government </a:t>
            </a:r>
            <a:r>
              <a:rPr lang="en-US" dirty="0"/>
              <a:t>expand</a:t>
            </a:r>
            <a:r>
              <a:rPr lang="en-US" dirty="0" smtClean="0"/>
              <a:t> the electricity network to reach millions of rural households?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7" y="3187700"/>
            <a:ext cx="84677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about the Environmental Protection Agency (EPA)? Should they consider “co-benefits” when making decisions about environmental regulation?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5919" y="1356067"/>
            <a:ext cx="6620161" cy="53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about the EPA? Should they consider “co-benefits” when making decisions about environmental regulation?</a:t>
            </a:r>
          </a:p>
          <a:p>
            <a:pPr marL="0" indent="0">
              <a:buNone/>
            </a:pPr>
            <a:r>
              <a:rPr lang="en-US" dirty="0" smtClean="0"/>
              <a:t>	…and what are co-benefits, anyway?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Co-benefits </a:t>
            </a:r>
            <a:r>
              <a:rPr lang="en-US" dirty="0">
                <a:solidFill>
                  <a:schemeClr val="accent2"/>
                </a:solidFill>
              </a:rPr>
              <a:t>are </a:t>
            </a:r>
            <a:r>
              <a:rPr lang="en-US" dirty="0" smtClean="0">
                <a:solidFill>
                  <a:schemeClr val="accent2"/>
                </a:solidFill>
              </a:rPr>
              <a:t>the </a:t>
            </a:r>
            <a:r>
              <a:rPr lang="en-US" i="1" dirty="0">
                <a:solidFill>
                  <a:schemeClr val="accent2"/>
                </a:solidFill>
              </a:rPr>
              <a:t>indirect </a:t>
            </a:r>
            <a:r>
              <a:rPr lang="en-US" dirty="0">
                <a:solidFill>
                  <a:schemeClr val="accent2"/>
                </a:solidFill>
              </a:rPr>
              <a:t>benefits of a </a:t>
            </a:r>
            <a:r>
              <a:rPr lang="en-US" dirty="0" smtClean="0">
                <a:solidFill>
                  <a:schemeClr val="accent2"/>
                </a:solidFill>
              </a:rPr>
              <a:t>rule or agency action </a:t>
            </a:r>
          </a:p>
          <a:p>
            <a:pPr marL="0" indent="0">
              <a:buNone/>
            </a:pPr>
            <a:r>
              <a:rPr lang="en-US" dirty="0" smtClean="0"/>
              <a:t>Particularly </a:t>
            </a:r>
            <a:r>
              <a:rPr lang="en-US" dirty="0"/>
              <a:t>relevant to the Clean Air Act's National Ambient Air Quality Standards (NAAQS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6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about the EPA? Should they consider “co-benefits” when making decisions about environmental regulation?</a:t>
            </a:r>
          </a:p>
          <a:p>
            <a:pPr marL="0" indent="0">
              <a:buNone/>
            </a:pPr>
            <a:r>
              <a:rPr lang="en-US" dirty="0" smtClean="0"/>
              <a:t>	…and what are co-benefits, anyway?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CBA counts </a:t>
            </a:r>
            <a:r>
              <a:rPr lang="en-US" i="1" dirty="0"/>
              <a:t>everything </a:t>
            </a:r>
            <a:r>
              <a:rPr lang="en-US" dirty="0"/>
              <a:t>on both sides of the </a:t>
            </a:r>
            <a:r>
              <a:rPr lang="en-US" dirty="0" smtClean="0"/>
              <a:t>ledger</a:t>
            </a:r>
          </a:p>
          <a:p>
            <a:pPr marL="0" indent="0">
              <a:buNone/>
            </a:pPr>
            <a:r>
              <a:rPr lang="en-US" dirty="0" smtClean="0"/>
              <a:t>We want to weigh the social costs and the social benefits, i.e. </a:t>
            </a:r>
            <a:r>
              <a:rPr lang="en-US" i="1" dirty="0" smtClean="0"/>
              <a:t>maximize </a:t>
            </a:r>
            <a:r>
              <a:rPr lang="en-US" i="1" dirty="0"/>
              <a:t>the net benefits </a:t>
            </a:r>
            <a:r>
              <a:rPr lang="en-US" dirty="0"/>
              <a:t>of activities </a:t>
            </a:r>
            <a:r>
              <a:rPr lang="en-US" dirty="0" smtClean="0"/>
              <a:t>/ regulations / policies on society</a:t>
            </a:r>
          </a:p>
        </p:txBody>
      </p:sp>
    </p:spTree>
    <p:extLst>
      <p:ext uri="{BB962C8B-B14F-4D97-AF65-F5344CB8AC3E}">
        <p14:creationId xmlns:p14="http://schemas.microsoft.com/office/powerpoint/2010/main" val="2023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At the end of the semester you will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…have an informed opinion on these topics!</a:t>
            </a:r>
          </a:p>
          <a:p>
            <a:pPr marL="0" indent="233363">
              <a:buNone/>
            </a:pPr>
            <a:r>
              <a:rPr lang="en-US" dirty="0" smtClean="0"/>
              <a:t>…</a:t>
            </a:r>
            <a:r>
              <a:rPr lang="en-US" dirty="0"/>
              <a:t>grasp the main tools and concepts of CBA</a:t>
            </a:r>
          </a:p>
          <a:p>
            <a:pPr marL="0" indent="233363">
              <a:buNone/>
            </a:pPr>
            <a:r>
              <a:rPr lang="en-US" dirty="0"/>
              <a:t>…be able to diagnose </a:t>
            </a:r>
            <a:r>
              <a:rPr lang="en-US" dirty="0" smtClean="0"/>
              <a:t>if a policy-question </a:t>
            </a:r>
            <a:r>
              <a:rPr lang="en-US" dirty="0"/>
              <a:t>is well-suited for a </a:t>
            </a:r>
            <a:r>
              <a:rPr lang="en-US" dirty="0" smtClean="0"/>
              <a:t>CBA</a:t>
            </a:r>
            <a:endParaRPr lang="en-US" dirty="0"/>
          </a:p>
          <a:p>
            <a:pPr marL="0" indent="233363">
              <a:buNone/>
            </a:pPr>
            <a:r>
              <a:rPr lang="en-US" dirty="0"/>
              <a:t>…be able to </a:t>
            </a:r>
            <a:r>
              <a:rPr lang="en-US" i="1" dirty="0"/>
              <a:t>make</a:t>
            </a:r>
            <a:r>
              <a:rPr lang="en-US" dirty="0"/>
              <a:t> and </a:t>
            </a:r>
            <a:r>
              <a:rPr lang="en-US" i="1" dirty="0"/>
              <a:t>justify</a:t>
            </a:r>
            <a:r>
              <a:rPr lang="en-US" dirty="0"/>
              <a:t> </a:t>
            </a:r>
            <a:r>
              <a:rPr lang="en-US" dirty="0" smtClean="0"/>
              <a:t>modeling </a:t>
            </a:r>
            <a:r>
              <a:rPr lang="en-US" dirty="0"/>
              <a:t>assumptions </a:t>
            </a:r>
            <a:r>
              <a:rPr lang="en-US" dirty="0" smtClean="0"/>
              <a:t>in </a:t>
            </a:r>
            <a:r>
              <a:rPr lang="en-US" dirty="0"/>
              <a:t>your analysis</a:t>
            </a:r>
          </a:p>
          <a:p>
            <a:pPr marL="0" indent="233363">
              <a:buNone/>
            </a:pPr>
            <a:r>
              <a:rPr lang="en-US" dirty="0" smtClean="0"/>
              <a:t>…</a:t>
            </a:r>
            <a:r>
              <a:rPr lang="en-US" dirty="0"/>
              <a:t>be </a:t>
            </a:r>
            <a:r>
              <a:rPr lang="en-US" dirty="0" smtClean="0"/>
              <a:t>aware of elements </a:t>
            </a:r>
            <a:r>
              <a:rPr lang="en-US" dirty="0"/>
              <a:t>that may compromise the validity of an </a:t>
            </a:r>
            <a:r>
              <a:rPr lang="en-US" dirty="0" smtClean="0"/>
              <a:t>CBA</a:t>
            </a:r>
            <a:endParaRPr lang="en-US" dirty="0"/>
          </a:p>
          <a:p>
            <a:pPr marL="0" indent="233363">
              <a:buNone/>
            </a:pPr>
            <a:r>
              <a:rPr lang="en-US" dirty="0" smtClean="0"/>
              <a:t>…effectively </a:t>
            </a:r>
            <a:r>
              <a:rPr lang="en-US" dirty="0"/>
              <a:t>communicate the results of a CBA to relevant </a:t>
            </a:r>
            <a:r>
              <a:rPr lang="en-US" dirty="0" smtClean="0"/>
              <a:t>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</a:t>
            </a:r>
            <a:r>
              <a:rPr lang="en-US" dirty="0" err="1" smtClean="0"/>
              <a:t>reqs</a:t>
            </a:r>
            <a:r>
              <a:rPr lang="en-US" dirty="0" smtClean="0"/>
              <a:t> &amp; grades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Assessment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Class participation (10%)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Stata exercise (10%)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Midterm (30%)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Peer feedback (10%)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CBA project (40%)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smtClean="0"/>
              <a:t>PA 881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Today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dirty="0"/>
              <a:t>- getting to know each other</a:t>
            </a:r>
          </a:p>
          <a:p>
            <a:pPr marL="457200" lvl="1" indent="0">
              <a:buNone/>
            </a:pPr>
            <a:r>
              <a:rPr lang="en-US" dirty="0" smtClean="0"/>
              <a:t>	- course details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 smtClean="0"/>
              <a:t>Past </a:t>
            </a:r>
            <a:r>
              <a:rPr lang="en-US" dirty="0" smtClean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690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</a:t>
            </a:r>
            <a:r>
              <a:rPr lang="en-US" dirty="0" err="1" smtClean="0"/>
              <a:t>reqs</a:t>
            </a:r>
            <a:r>
              <a:rPr lang="en-US" dirty="0" smtClean="0"/>
              <a:t> &amp; grades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course materials &amp;</a:t>
            </a:r>
            <a:r>
              <a:rPr lang="en-US" dirty="0" smtClean="0"/>
              <a:t> </a:t>
            </a:r>
            <a:r>
              <a:rPr lang="en-US" dirty="0"/>
              <a:t>submissions </a:t>
            </a:r>
            <a:r>
              <a:rPr lang="en-US" dirty="0" smtClean="0"/>
              <a:t>due </a:t>
            </a:r>
            <a:r>
              <a:rPr lang="en-US" dirty="0"/>
              <a:t>electronically </a:t>
            </a:r>
            <a:r>
              <a:rPr lang="en-US" dirty="0" smtClean="0"/>
              <a:t>(PDF) on Canvas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Please name files according to this convention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233363">
              <a:buNone/>
            </a:pPr>
            <a:r>
              <a:rPr lang="en-US" dirty="0" smtClean="0"/>
              <a:t>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Assignment_FirstName_LastName</a:t>
            </a:r>
            <a:r>
              <a:rPr lang="en-US" dirty="0"/>
              <a:t> (for individual work)</a:t>
            </a:r>
          </a:p>
          <a:p>
            <a:pPr marL="0" indent="233363">
              <a:buNone/>
            </a:pPr>
            <a:r>
              <a:rPr lang="en-US" dirty="0" smtClean="0"/>
              <a:t>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Assignment_ProjectName</a:t>
            </a:r>
            <a:r>
              <a:rPr lang="en-US" dirty="0"/>
              <a:t> (for group projects)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Schedule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Detailed schedule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686" y="1690688"/>
            <a:ext cx="6273114" cy="47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Schedule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Detailed schedule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20901"/>
          <a:stretch/>
        </p:blipFill>
        <p:spPr>
          <a:xfrm>
            <a:off x="5771873" y="1288986"/>
            <a:ext cx="5581927" cy="54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PA 881 </a:t>
            </a:r>
            <a:r>
              <a:rPr lang="en-US" dirty="0"/>
              <a:t>– </a:t>
            </a:r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Required </a:t>
            </a:r>
            <a:r>
              <a:rPr lang="en-US" dirty="0" smtClean="0"/>
              <a:t>book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Anthony </a:t>
            </a:r>
            <a:r>
              <a:rPr lang="en-US" dirty="0"/>
              <a:t>E. Boardman, David H. Greenberg, Aidan R. Vining, and </a:t>
            </a:r>
            <a:r>
              <a:rPr lang="en-US" dirty="0" smtClean="0"/>
              <a:t>	David </a:t>
            </a:r>
            <a:r>
              <a:rPr lang="en-US" dirty="0"/>
              <a:t>L. Weimer, Cost- </a:t>
            </a:r>
            <a:r>
              <a:rPr lang="en-US" dirty="0" smtClean="0"/>
              <a:t>Benefit Analysis</a:t>
            </a:r>
            <a:r>
              <a:rPr lang="en-US" dirty="0"/>
              <a:t>: Concepts and Practice, </a:t>
            </a:r>
            <a:r>
              <a:rPr lang="en-US" dirty="0" smtClean="0"/>
              <a:t>	5th ed. [</a:t>
            </a:r>
            <a:r>
              <a:rPr lang="en-US" dirty="0" smtClean="0"/>
              <a:t>BGVW]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</a:t>
            </a:r>
            <a:r>
              <a:rPr lang="en-US" dirty="0" smtClean="0"/>
              <a:t>materials on the course website (and occasionally on Canvas)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 so far?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2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values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901885"/>
              </p:ext>
            </p:extLst>
          </p:nvPr>
        </p:nvGraphicFramePr>
        <p:xfrm>
          <a:off x="568410" y="1408670"/>
          <a:ext cx="11059299" cy="54493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7082"/>
                <a:gridCol w="148281"/>
                <a:gridCol w="4466968"/>
                <a:gridCol w="4466968"/>
              </a:tblGrid>
              <a:tr h="581281">
                <a:tc gridSpan="2">
                  <a:txBody>
                    <a:bodyPr/>
                    <a:lstStyle/>
                    <a:p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BEST class ever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WORST class ever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81281">
                <a:tc gridSpan="3"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ysClr val="windowText" lastClr="000000"/>
                          </a:solidFill>
                        </a:rPr>
                        <a:t>What the … did</a:t>
                      </a:r>
                      <a:endParaRPr lang="en-US" sz="2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4338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students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43384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instructor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4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Diversity &amp; inclusion</a:t>
            </a:r>
          </a:p>
          <a:p>
            <a:pPr marL="0" indent="0">
              <a:buNone/>
            </a:pPr>
            <a:r>
              <a:rPr lang="en-US" dirty="0" smtClean="0"/>
              <a:t>Academic integrity</a:t>
            </a:r>
          </a:p>
          <a:p>
            <a:pPr marL="0" indent="0">
              <a:buNone/>
            </a:pPr>
            <a:r>
              <a:rPr lang="en-US" dirty="0" smtClean="0"/>
              <a:t>Religious observances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missing class? let me know in the first 2 weeks of class</a:t>
            </a:r>
          </a:p>
          <a:p>
            <a:pPr marL="0" indent="0">
              <a:buNone/>
            </a:pPr>
            <a:r>
              <a:rPr lang="en-US" dirty="0" smtClean="0"/>
              <a:t>Electronics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89" y="365125"/>
            <a:ext cx="9058822" cy="56155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23329" y="6176963"/>
            <a:ext cx="642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Source: </a:t>
            </a:r>
            <a:r>
              <a:rPr lang="en-US" dirty="0" smtClean="0"/>
              <a:t>https</a:t>
            </a:r>
            <a:r>
              <a:rPr lang="en-US" dirty="0"/>
              <a:t>://www.brookings.edu/research/for-better-learning-in-college-lectures-lay-down-the-laptop-and-pick-up-a-pen/</a:t>
            </a:r>
          </a:p>
        </p:txBody>
      </p:sp>
    </p:spTree>
    <p:extLst>
      <p:ext uri="{BB962C8B-B14F-4D97-AF65-F5344CB8AC3E}">
        <p14:creationId xmlns:p14="http://schemas.microsoft.com/office/powerpoint/2010/main" val="35376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Diversity &amp; inclusion</a:t>
            </a:r>
          </a:p>
          <a:p>
            <a:pPr marL="0" indent="0">
              <a:buNone/>
            </a:pPr>
            <a:r>
              <a:rPr lang="en-US" dirty="0" smtClean="0"/>
              <a:t>Academic integrity</a:t>
            </a:r>
          </a:p>
          <a:p>
            <a:pPr marL="0" indent="0">
              <a:buNone/>
            </a:pPr>
            <a:r>
              <a:rPr lang="en-US" dirty="0" smtClean="0"/>
              <a:t>Religious observances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missing class? let me know in the first 2 weeks of class</a:t>
            </a:r>
          </a:p>
          <a:p>
            <a:pPr marL="0" indent="0">
              <a:buNone/>
            </a:pPr>
            <a:r>
              <a:rPr lang="en-US" dirty="0" smtClean="0"/>
              <a:t>Electronics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/>
              <a:t> </a:t>
            </a:r>
            <a:r>
              <a:rPr lang="en-US" dirty="0" smtClean="0"/>
              <a:t>evidence </a:t>
            </a:r>
            <a:r>
              <a:rPr lang="en-US" dirty="0"/>
              <a:t>shows </a:t>
            </a:r>
            <a:r>
              <a:rPr lang="en-US" dirty="0" smtClean="0"/>
              <a:t>personal tech lead </a:t>
            </a:r>
            <a:r>
              <a:rPr lang="en-US" dirty="0"/>
              <a:t>to poor </a:t>
            </a:r>
            <a:r>
              <a:rPr lang="en-US" dirty="0" smtClean="0"/>
              <a:t>learning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+ </a:t>
            </a:r>
            <a:r>
              <a:rPr lang="en-US" dirty="0"/>
              <a:t>negative externalities for other </a:t>
            </a:r>
            <a:r>
              <a:rPr lang="en-US" dirty="0" smtClean="0"/>
              <a:t>students’ </a:t>
            </a:r>
            <a:r>
              <a:rPr lang="en-US" dirty="0"/>
              <a:t>ability to </a:t>
            </a:r>
            <a:r>
              <a:rPr lang="en-US" dirty="0" smtClean="0"/>
              <a:t>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Very </a:t>
            </a:r>
            <a:r>
              <a:rPr lang="en-US" dirty="0" err="1" smtClean="0"/>
              <a:t>very</a:t>
            </a:r>
            <a:r>
              <a:rPr lang="en-US" dirty="0" smtClean="0"/>
              <a:t> brief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small groups, discuss the questions that you came up with regarding the two projects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MTV </a:t>
            </a:r>
            <a:r>
              <a:rPr lang="en-US" dirty="0" err="1" smtClean="0"/>
              <a:t>Shuga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Senegal operation clean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policy or program did the team assess?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are the major categories of costs and benefits?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were the estimated net benefits?</a:t>
            </a:r>
          </a:p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you find the most interesting about each CBA?</a:t>
            </a:r>
          </a:p>
          <a:p>
            <a:r>
              <a:rPr lang="en-US" dirty="0" smtClean="0"/>
              <a:t>What </a:t>
            </a:r>
            <a:r>
              <a:rPr lang="en-US" dirty="0"/>
              <a:t>strikes you as the weakest aspect of each </a:t>
            </a:r>
            <a:r>
              <a:rPr lang="en-US"/>
              <a:t>CBA</a:t>
            </a:r>
            <a:r>
              <a:rPr lang="en-US" smtClean="0"/>
              <a:t>?</a:t>
            </a:r>
          </a:p>
          <a:p>
            <a:endParaRPr lang="en-US" dirty="0"/>
          </a:p>
          <a:p>
            <a:r>
              <a:rPr lang="en-US" dirty="0" smtClean="0"/>
              <a:t>Across projects, what </a:t>
            </a:r>
            <a:r>
              <a:rPr lang="en-US" dirty="0"/>
              <a:t>similarities do the projects share in terms of format?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228600"/>
            <a:ext cx="74390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Getting started with teams &amp; Google 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(also linked from </a:t>
            </a:r>
            <a:r>
              <a:rPr lang="en-US" smtClean="0"/>
              <a:t>Schedule page)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8611"/>
            <a:ext cx="10515600" cy="33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1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65" y="1690688"/>
            <a:ext cx="6596270" cy="48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32" y="1510541"/>
            <a:ext cx="8555935" cy="5347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resource on Google Scholar &amp;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" y="117362"/>
            <a:ext cx="12170992" cy="662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66" y="6332189"/>
            <a:ext cx="2499204" cy="3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" y="117362"/>
            <a:ext cx="12170992" cy="662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66" y="6332189"/>
            <a:ext cx="2499204" cy="354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04" y="0"/>
            <a:ext cx="12181496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614913">
            <a:off x="7298523" y="834477"/>
            <a:ext cx="1677002" cy="3961117"/>
          </a:xfrm>
          <a:custGeom>
            <a:avLst/>
            <a:gdLst>
              <a:gd name="connsiteX0" fmla="*/ 0 w 2700246"/>
              <a:gd name="connsiteY0" fmla="*/ 3912935 h 3912935"/>
              <a:gd name="connsiteX1" fmla="*/ 1121466 w 2700246"/>
              <a:gd name="connsiteY1" fmla="*/ 0 h 3912935"/>
              <a:gd name="connsiteX2" fmla="*/ 2700246 w 2700246"/>
              <a:gd name="connsiteY2" fmla="*/ 3912935 h 3912935"/>
              <a:gd name="connsiteX3" fmla="*/ 0 w 2700246"/>
              <a:gd name="connsiteY3" fmla="*/ 3912935 h 3912935"/>
              <a:gd name="connsiteX0" fmla="*/ 0 w 2290488"/>
              <a:gd name="connsiteY0" fmla="*/ 3912935 h 3912935"/>
              <a:gd name="connsiteX1" fmla="*/ 1121466 w 2290488"/>
              <a:gd name="connsiteY1" fmla="*/ 0 h 3912935"/>
              <a:gd name="connsiteX2" fmla="*/ 2290488 w 2290488"/>
              <a:gd name="connsiteY2" fmla="*/ 2902924 h 3912935"/>
              <a:gd name="connsiteX3" fmla="*/ 0 w 2290488"/>
              <a:gd name="connsiteY3" fmla="*/ 3912935 h 3912935"/>
              <a:gd name="connsiteX0" fmla="*/ 0 w 1566065"/>
              <a:gd name="connsiteY0" fmla="*/ 3912935 h 3912935"/>
              <a:gd name="connsiteX1" fmla="*/ 1121466 w 1566065"/>
              <a:gd name="connsiteY1" fmla="*/ 0 h 3912935"/>
              <a:gd name="connsiteX2" fmla="*/ 1566065 w 1566065"/>
              <a:gd name="connsiteY2" fmla="*/ 3064877 h 3912935"/>
              <a:gd name="connsiteX3" fmla="*/ 0 w 1566065"/>
              <a:gd name="connsiteY3" fmla="*/ 3912935 h 3912935"/>
              <a:gd name="connsiteX0" fmla="*/ 0 w 1677002"/>
              <a:gd name="connsiteY0" fmla="*/ 3912935 h 3912935"/>
              <a:gd name="connsiteX1" fmla="*/ 1121466 w 1677002"/>
              <a:gd name="connsiteY1" fmla="*/ 0 h 3912935"/>
              <a:gd name="connsiteX2" fmla="*/ 1677002 w 1677002"/>
              <a:gd name="connsiteY2" fmla="*/ 2993196 h 3912935"/>
              <a:gd name="connsiteX3" fmla="*/ 0 w 1677002"/>
              <a:gd name="connsiteY3" fmla="*/ 3912935 h 3912935"/>
              <a:gd name="connsiteX0" fmla="*/ 0 w 1677002"/>
              <a:gd name="connsiteY0" fmla="*/ 3961117 h 3961117"/>
              <a:gd name="connsiteX1" fmla="*/ 1102430 w 1677002"/>
              <a:gd name="connsiteY1" fmla="*/ 0 h 3961117"/>
              <a:gd name="connsiteX2" fmla="*/ 1677002 w 1677002"/>
              <a:gd name="connsiteY2" fmla="*/ 3041378 h 3961117"/>
              <a:gd name="connsiteX3" fmla="*/ 0 w 1677002"/>
              <a:gd name="connsiteY3" fmla="*/ 3961117 h 396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02" h="3961117">
                <a:moveTo>
                  <a:pt x="0" y="3961117"/>
                </a:moveTo>
                <a:lnTo>
                  <a:pt x="1102430" y="0"/>
                </a:lnTo>
                <a:lnTo>
                  <a:pt x="1677002" y="3041378"/>
                </a:lnTo>
                <a:lnTo>
                  <a:pt x="0" y="3961117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37" y="904241"/>
            <a:ext cx="3263244" cy="31173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6" name="Picture 2" descr="Image result for made in afric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89" y="1438965"/>
            <a:ext cx="3776345" cy="20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" y="117362"/>
            <a:ext cx="12170992" cy="662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66" y="6332189"/>
            <a:ext cx="2499204" cy="354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04" y="0"/>
            <a:ext cx="12181496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20647613" flipH="1">
            <a:off x="2689666" y="-38347"/>
            <a:ext cx="3111466" cy="2989046"/>
          </a:xfrm>
          <a:custGeom>
            <a:avLst/>
            <a:gdLst>
              <a:gd name="connsiteX0" fmla="*/ 0 w 2700246"/>
              <a:gd name="connsiteY0" fmla="*/ 3912935 h 3912935"/>
              <a:gd name="connsiteX1" fmla="*/ 1121466 w 2700246"/>
              <a:gd name="connsiteY1" fmla="*/ 0 h 3912935"/>
              <a:gd name="connsiteX2" fmla="*/ 2700246 w 2700246"/>
              <a:gd name="connsiteY2" fmla="*/ 3912935 h 3912935"/>
              <a:gd name="connsiteX3" fmla="*/ 0 w 2700246"/>
              <a:gd name="connsiteY3" fmla="*/ 3912935 h 3912935"/>
              <a:gd name="connsiteX0" fmla="*/ 0 w 2290488"/>
              <a:gd name="connsiteY0" fmla="*/ 3912935 h 3912935"/>
              <a:gd name="connsiteX1" fmla="*/ 1121466 w 2290488"/>
              <a:gd name="connsiteY1" fmla="*/ 0 h 3912935"/>
              <a:gd name="connsiteX2" fmla="*/ 2290488 w 2290488"/>
              <a:gd name="connsiteY2" fmla="*/ 2902924 h 3912935"/>
              <a:gd name="connsiteX3" fmla="*/ 0 w 2290488"/>
              <a:gd name="connsiteY3" fmla="*/ 3912935 h 3912935"/>
              <a:gd name="connsiteX0" fmla="*/ 0 w 1566065"/>
              <a:gd name="connsiteY0" fmla="*/ 3912935 h 3912935"/>
              <a:gd name="connsiteX1" fmla="*/ 1121466 w 1566065"/>
              <a:gd name="connsiteY1" fmla="*/ 0 h 3912935"/>
              <a:gd name="connsiteX2" fmla="*/ 1566065 w 1566065"/>
              <a:gd name="connsiteY2" fmla="*/ 3064877 h 3912935"/>
              <a:gd name="connsiteX3" fmla="*/ 0 w 1566065"/>
              <a:gd name="connsiteY3" fmla="*/ 3912935 h 3912935"/>
              <a:gd name="connsiteX0" fmla="*/ 0 w 1677002"/>
              <a:gd name="connsiteY0" fmla="*/ 3912935 h 3912935"/>
              <a:gd name="connsiteX1" fmla="*/ 1121466 w 1677002"/>
              <a:gd name="connsiteY1" fmla="*/ 0 h 3912935"/>
              <a:gd name="connsiteX2" fmla="*/ 1677002 w 1677002"/>
              <a:gd name="connsiteY2" fmla="*/ 2993196 h 3912935"/>
              <a:gd name="connsiteX3" fmla="*/ 0 w 1677002"/>
              <a:gd name="connsiteY3" fmla="*/ 3912935 h 3912935"/>
              <a:gd name="connsiteX0" fmla="*/ 0 w 1677002"/>
              <a:gd name="connsiteY0" fmla="*/ 3961117 h 3961117"/>
              <a:gd name="connsiteX1" fmla="*/ 1102430 w 1677002"/>
              <a:gd name="connsiteY1" fmla="*/ 0 h 3961117"/>
              <a:gd name="connsiteX2" fmla="*/ 1677002 w 1677002"/>
              <a:gd name="connsiteY2" fmla="*/ 3041378 h 3961117"/>
              <a:gd name="connsiteX3" fmla="*/ 0 w 1677002"/>
              <a:gd name="connsiteY3" fmla="*/ 3961117 h 3961117"/>
              <a:gd name="connsiteX0" fmla="*/ 0 w 1999546"/>
              <a:gd name="connsiteY0" fmla="*/ 2429694 h 3041377"/>
              <a:gd name="connsiteX1" fmla="*/ 1424974 w 1999546"/>
              <a:gd name="connsiteY1" fmla="*/ 0 h 3041377"/>
              <a:gd name="connsiteX2" fmla="*/ 1999546 w 1999546"/>
              <a:gd name="connsiteY2" fmla="*/ 3041378 h 3041377"/>
              <a:gd name="connsiteX3" fmla="*/ 0 w 1999546"/>
              <a:gd name="connsiteY3" fmla="*/ 2429694 h 3041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9546" h="3041377">
                <a:moveTo>
                  <a:pt x="0" y="2429694"/>
                </a:moveTo>
                <a:lnTo>
                  <a:pt x="1424974" y="0"/>
                </a:lnTo>
                <a:lnTo>
                  <a:pt x="1999546" y="3041378"/>
                </a:lnTo>
                <a:lnTo>
                  <a:pt x="0" y="2429694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" y="206472"/>
            <a:ext cx="3023235" cy="31209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2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students!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Name, </a:t>
            </a:r>
            <a:r>
              <a:rPr lang="en-US" dirty="0" smtClean="0"/>
              <a:t>preferred pronouns</a:t>
            </a:r>
            <a:endParaRPr lang="en-US" dirty="0" smtClean="0"/>
          </a:p>
          <a:p>
            <a:r>
              <a:rPr lang="en-US" dirty="0" smtClean="0"/>
              <a:t>Where are you from?</a:t>
            </a:r>
            <a:endParaRPr lang="en-US" dirty="0" smtClean="0"/>
          </a:p>
          <a:p>
            <a:r>
              <a:rPr lang="en-US" dirty="0" smtClean="0"/>
              <a:t>Country / </a:t>
            </a:r>
            <a:r>
              <a:rPr lang="en-US" dirty="0" smtClean="0"/>
              <a:t>regional interests? </a:t>
            </a:r>
          </a:p>
          <a:p>
            <a:r>
              <a:rPr lang="en-US" dirty="0" smtClean="0"/>
              <a:t>What is one topic that you hope we will learn about this semester?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talent do you have that you think nobody appreciates nearly as much as they should?</a:t>
            </a:r>
          </a:p>
        </p:txBody>
      </p:sp>
    </p:spTree>
    <p:extLst>
      <p:ext uri="{BB962C8B-B14F-4D97-AF65-F5344CB8AC3E}">
        <p14:creationId xmlns:p14="http://schemas.microsoft.com/office/powerpoint/2010/main" val="108877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</a:t>
            </a:r>
            <a:r>
              <a:rPr lang="en-US" dirty="0" smtClean="0"/>
              <a:t>– course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4981" y="2290140"/>
            <a:ext cx="9262037" cy="36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PA 881 – </a:t>
            </a:r>
            <a:r>
              <a:rPr lang="en-US" dirty="0" smtClean="0"/>
              <a:t>what’s CBA?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Should the Kenyan government the electricity network to reach millions of rural households?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</TotalTime>
  <Words>1143</Words>
  <Application>Microsoft Office PowerPoint</Application>
  <PresentationFormat>Widescreen</PresentationFormat>
  <Paragraphs>186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PowerPoint Presentation</vt:lpstr>
      <vt:lpstr>Introduction to PA 881</vt:lpstr>
      <vt:lpstr>Introduction to PA 881 – instructor</vt:lpstr>
      <vt:lpstr>PowerPoint Presentation</vt:lpstr>
      <vt:lpstr>PowerPoint Presentation</vt:lpstr>
      <vt:lpstr>PowerPoint Presentation</vt:lpstr>
      <vt:lpstr>Introduction to PA 881 – students!</vt:lpstr>
      <vt:lpstr>Introduction to PA 881 – course details</vt:lpstr>
      <vt:lpstr>Introduction to PA 881 – what’s CBA?</vt:lpstr>
      <vt:lpstr>PowerPoint Presentation</vt:lpstr>
      <vt:lpstr>PowerPoint Presentation</vt:lpstr>
      <vt:lpstr>Introduction to PA 881 – what’s CBA?</vt:lpstr>
      <vt:lpstr>Introduction to PA 881 – what’s CBA?</vt:lpstr>
      <vt:lpstr>Introduction to PA 881 – what’s CBA?</vt:lpstr>
      <vt:lpstr>Introduction to PA 881 – what’s CBA?</vt:lpstr>
      <vt:lpstr>Introduction to PA 881 – what’s CBA?</vt:lpstr>
      <vt:lpstr>Introduction to PA 881 – what’s CBA?</vt:lpstr>
      <vt:lpstr>Introduction to PA 881 – objectives</vt:lpstr>
      <vt:lpstr>Introduction to PA 881 – reqs &amp; grades</vt:lpstr>
      <vt:lpstr>Introduction to PA 881 – reqs &amp; grades</vt:lpstr>
      <vt:lpstr>Introduction to PA 881 – schedule</vt:lpstr>
      <vt:lpstr>Introduction to PA 881 – schedule</vt:lpstr>
      <vt:lpstr>Introduction to PA 881 – readings</vt:lpstr>
      <vt:lpstr>Introduction to PA 881 – overview</vt:lpstr>
      <vt:lpstr>Introduction to PA 881 – values</vt:lpstr>
      <vt:lpstr>Introduction to PA 881 – values</vt:lpstr>
      <vt:lpstr>PowerPoint Presentation</vt:lpstr>
      <vt:lpstr>Introduction to PA 881 – values</vt:lpstr>
      <vt:lpstr>Introduction to PA 881 – overview</vt:lpstr>
      <vt:lpstr>Past projects</vt:lpstr>
      <vt:lpstr>Past projects</vt:lpstr>
      <vt:lpstr>For next class</vt:lpstr>
      <vt:lpstr>New resource on Google Scholar &amp; data</vt:lpstr>
      <vt:lpstr>New resource on Google Scholar &amp; data</vt:lpstr>
      <vt:lpstr>New resource on Google Scholar &amp; data</vt:lpstr>
      <vt:lpstr>New resource on Google Scholar &amp; data</vt:lpstr>
      <vt:lpstr>New resource on Google Scholar &amp; data</vt:lpstr>
      <vt:lpstr>Questions?</vt:lpstr>
    </vt:vector>
  </TitlesOfParts>
  <Company>La Follette School of Public Affairs, UW - 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AAE 477</dc:title>
  <dc:creator>Emilia Tjernstrom</dc:creator>
  <cp:lastModifiedBy>Emilia Tjernstrom</cp:lastModifiedBy>
  <cp:revision>372</cp:revision>
  <cp:lastPrinted>2018-09-05T18:44:05Z</cp:lastPrinted>
  <dcterms:created xsi:type="dcterms:W3CDTF">2018-09-04T17:30:26Z</dcterms:created>
  <dcterms:modified xsi:type="dcterms:W3CDTF">2019-09-09T11:14:21Z</dcterms:modified>
</cp:coreProperties>
</file>